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sldIdLst>
    <p:sldId id="259" r:id="rId6"/>
    <p:sldId id="268" r:id="rId7"/>
    <p:sldId id="269" r:id="rId8"/>
    <p:sldId id="270" r:id="rId9"/>
    <p:sldId id="263" r:id="rId10"/>
    <p:sldId id="271" r:id="rId11"/>
    <p:sldId id="278" r:id="rId12"/>
    <p:sldId id="274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a" initials="J" lastIdx="24" clrIdx="0">
    <p:extLst>
      <p:ext uri="{19B8F6BF-5375-455C-9EA6-DF929625EA0E}">
        <p15:presenceInfo xmlns:p15="http://schemas.microsoft.com/office/powerpoint/2012/main" userId="Jord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3" autoAdjust="0"/>
    <p:restoredTop sz="80871" autoAdjust="0"/>
  </p:normalViewPr>
  <p:slideViewPr>
    <p:cSldViewPr snapToGrid="0">
      <p:cViewPr varScale="1">
        <p:scale>
          <a:sx n="62" d="100"/>
          <a:sy n="62" d="100"/>
        </p:scale>
        <p:origin x="100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.44204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8-04-10T04:14:01.49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1-1 0</inkml:trace>
  <inkml:trace contextRef="#ctx0" brushRef="#br0" timeOffset="1">281 85 0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A1DDA-6616-4A46-936B-1103B1AB1BCA}" type="datetimeFigureOut">
              <a:rPr lang="en-AU" smtClean="0"/>
              <a:t>24/05/2018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099FF-F084-4334-A430-610BFC6C1C0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36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097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102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494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b="0" dirty="0">
              <a:solidFill>
                <a:srgbClr val="00245D"/>
              </a:solidFill>
              <a:cs typeface="Asap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278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275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217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098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r>
              <a:rPr lang="en-AU" dirty="0">
                <a:solidFill>
                  <a:srgbClr val="00A0AF"/>
                </a:solidFill>
                <a:ea typeface="Roboto" pitchFamily="2" charset="0"/>
              </a:rPr>
              <a:t>pipeline.gihub.org</a:t>
            </a:r>
            <a:endParaRPr lang="en-US" dirty="0">
              <a:solidFill>
                <a:srgbClr val="00A0AF"/>
              </a:solidFill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r>
              <a:rPr lang="en-AU" dirty="0">
                <a:solidFill>
                  <a:srgbClr val="00A0AF"/>
                </a:solidFill>
                <a:ea typeface="Roboto" pitchFamily="2" charset="0"/>
              </a:rPr>
              <a:t>pipeline.gihub.org</a:t>
            </a:r>
            <a:endParaRPr lang="en-US" dirty="0">
              <a:solidFill>
                <a:srgbClr val="00A0AF"/>
              </a:solidFill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r>
              <a:rPr lang="en-AU" dirty="0">
                <a:solidFill>
                  <a:srgbClr val="00A0AF"/>
                </a:solidFill>
                <a:ea typeface="Roboto" pitchFamily="2" charset="0"/>
              </a:rPr>
              <a:t>pipeline.gihub.org</a:t>
            </a:r>
            <a:endParaRPr lang="en-US" dirty="0">
              <a:solidFill>
                <a:srgbClr val="00A0AF"/>
              </a:solidFill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customXml" Target="../ink/ink1.xml"/><Relationship Id="rId26" Type="http://schemas.openxmlformats.org/officeDocument/2006/relationships/image" Target="../media/image32.svg"/><Relationship Id="rId3" Type="http://schemas.openxmlformats.org/officeDocument/2006/relationships/image" Target="../media/image4.png"/><Relationship Id="rId21" Type="http://schemas.openxmlformats.org/officeDocument/2006/relationships/image" Target="../media/image27.png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17" Type="http://schemas.openxmlformats.org/officeDocument/2006/relationships/image" Target="../media/image25.sv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0.svg"/><Relationship Id="rId5" Type="http://schemas.openxmlformats.org/officeDocument/2006/relationships/image" Target="../media/image5.png"/><Relationship Id="rId15" Type="http://schemas.openxmlformats.org/officeDocument/2006/relationships/image" Target="../media/image23.svg"/><Relationship Id="rId23" Type="http://schemas.openxmlformats.org/officeDocument/2006/relationships/image" Target="../media/image29.png"/><Relationship Id="rId10" Type="http://schemas.openxmlformats.org/officeDocument/2006/relationships/image" Target="../media/image18.pn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7589E5-203D-4EA7-8116-7A85D024C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04" y="109582"/>
            <a:ext cx="3038681" cy="1163095"/>
          </a:xfrm>
          <a:prstGeom prst="rect">
            <a:avLst/>
          </a:prstGeom>
        </p:spPr>
      </p:pic>
      <p:pic>
        <p:nvPicPr>
          <p:cNvPr id="3" name="Picture 2" descr="GIH_Credentials_Powerpoint_Cover.jpg">
            <a:extLst>
              <a:ext uri="{FF2B5EF4-FFF2-40B4-BE49-F238E27FC236}">
                <a16:creationId xmlns:a16="http://schemas.microsoft.com/office/drawing/2014/main" id="{99B91193-7F16-4430-B397-127515AEF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2323" r="1987" b="542"/>
          <a:stretch/>
        </p:blipFill>
        <p:spPr>
          <a:xfrm>
            <a:off x="0" y="-10159"/>
            <a:ext cx="12192000" cy="68681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A423B9-9E32-40F7-A2E7-CB7F475DD472}"/>
              </a:ext>
            </a:extLst>
          </p:cNvPr>
          <p:cNvSpPr txBox="1">
            <a:spLocks/>
          </p:cNvSpPr>
          <p:nvPr/>
        </p:nvSpPr>
        <p:spPr>
          <a:xfrm>
            <a:off x="739860" y="2515612"/>
            <a:ext cx="7347499" cy="2502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latin typeface="Asap Medium"/>
              </a:rPr>
              <a:t>Blockchain, Smart Contracts and Infrastructure </a:t>
            </a:r>
            <a:endParaRPr lang="en-US" sz="6000" b="1" dirty="0">
              <a:solidFill>
                <a:schemeClr val="bg1"/>
              </a:solidFill>
              <a:latin typeface="Asap Medium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E91744-5C5D-4F6D-A96B-8A4E9DF96F35}"/>
              </a:ext>
            </a:extLst>
          </p:cNvPr>
          <p:cNvSpPr txBox="1">
            <a:spLocks/>
          </p:cNvSpPr>
          <p:nvPr/>
        </p:nvSpPr>
        <p:spPr>
          <a:xfrm>
            <a:off x="914400" y="3898143"/>
            <a:ext cx="4838330" cy="2257496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latin typeface="Asap Medium" panose="020F060403010206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C86762-AD80-43F4-AE46-03C466A2A7B1}"/>
              </a:ext>
            </a:extLst>
          </p:cNvPr>
          <p:cNvSpPr txBox="1">
            <a:spLocks/>
          </p:cNvSpPr>
          <p:nvPr/>
        </p:nvSpPr>
        <p:spPr>
          <a:xfrm>
            <a:off x="6139990" y="446418"/>
            <a:ext cx="1924425" cy="514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33"/>
              </a:lnSpc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 G20 INITIATIVE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85490-9443-44E4-8089-781B020D9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5" y="413490"/>
            <a:ext cx="3761298" cy="143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36FFF-0B2A-4172-AF78-274299624190}"/>
              </a:ext>
            </a:extLst>
          </p:cNvPr>
          <p:cNvSpPr txBox="1"/>
          <p:nvPr/>
        </p:nvSpPr>
        <p:spPr>
          <a:xfrm>
            <a:off x="3048000" y="3200400"/>
            <a:ext cx="609600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 dirty="0">
              <a:solidFill>
                <a:srgbClr val="1F497D"/>
              </a:solidFill>
              <a:latin typeface="Calibri,sans-serif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7AB28-1D4E-4C69-BFB9-68EF11A736C5}"/>
              </a:ext>
            </a:extLst>
          </p:cNvPr>
          <p:cNvSpPr txBox="1"/>
          <p:nvPr/>
        </p:nvSpPr>
        <p:spPr>
          <a:xfrm>
            <a:off x="855041" y="397859"/>
            <a:ext cx="8433338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US" sz="2800" b="1">
                <a:solidFill>
                  <a:srgbClr val="00245D"/>
                </a:solidFill>
                <a:latin typeface="Asap Medium"/>
                <a:cs typeface="Asap Medium"/>
              </a:rPr>
              <a:t>Blockchain, </a:t>
            </a:r>
            <a:r>
              <a:rPr lang="en-US" sz="2800" b="1" dirty="0">
                <a:solidFill>
                  <a:srgbClr val="00245D"/>
                </a:solidFill>
                <a:latin typeface="Asap Medium"/>
                <a:cs typeface="Asap Medium"/>
              </a:rPr>
              <a:t>Smart Contracts and Infrastructure: </a:t>
            </a:r>
          </a:p>
          <a:p>
            <a:pPr defTabSz="609585">
              <a:lnSpc>
                <a:spcPct val="110000"/>
              </a:lnSpc>
            </a:pPr>
            <a:r>
              <a:rPr lang="en-US" sz="2800" b="1" dirty="0">
                <a:solidFill>
                  <a:srgbClr val="00245D"/>
                </a:solidFill>
                <a:latin typeface="Asap Medium"/>
                <a:cs typeface="Asap Medium"/>
              </a:rPr>
              <a:t>What are we Proposing?</a:t>
            </a:r>
            <a:endParaRPr lang="en-US" sz="2000" b="1" dirty="0">
              <a:solidFill>
                <a:srgbClr val="00245D"/>
              </a:solidFill>
              <a:latin typeface="Asap Medium"/>
              <a:cs typeface="Asap Medium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9A6F48A-3815-49E8-B854-0659C7FB97E0}"/>
              </a:ext>
            </a:extLst>
          </p:cNvPr>
          <p:cNvSpPr txBox="1"/>
          <p:nvPr/>
        </p:nvSpPr>
        <p:spPr>
          <a:xfrm>
            <a:off x="4580629" y="1652825"/>
            <a:ext cx="6087371" cy="483209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GI Hub is focused on developing </a:t>
            </a:r>
            <a:r>
              <a:rPr lang="en-AU" sz="2200" b="1" dirty="0">
                <a:cs typeface="Arial"/>
              </a:rPr>
              <a:t>innovative instruments to facilitate infrastructure financing</a:t>
            </a:r>
            <a:r>
              <a:rPr lang="en-AU" sz="2200" dirty="0"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GI Hub is currently researching the potential application of </a:t>
            </a:r>
            <a:r>
              <a:rPr lang="en-AU" sz="2200" b="1" dirty="0">
                <a:cs typeface="Arial"/>
              </a:rPr>
              <a:t>blockchain technology and smart contracts </a:t>
            </a:r>
            <a:r>
              <a:rPr lang="en-AU" sz="2200" dirty="0">
                <a:cs typeface="Arial"/>
              </a:rPr>
              <a:t>for infrastructure transactions. </a:t>
            </a:r>
          </a:p>
          <a:p>
            <a:endParaRPr lang="en-AU" sz="22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specific concept which we are exploring is the creation of </a:t>
            </a:r>
            <a:r>
              <a:rPr lang="en-AU" sz="2200" b="1" dirty="0">
                <a:cs typeface="Arial"/>
              </a:rPr>
              <a:t>‘tokenised interests’</a:t>
            </a:r>
            <a:r>
              <a:rPr lang="en-AU" sz="2200" dirty="0">
                <a:cs typeface="Arial"/>
              </a:rPr>
              <a:t> in infrastructure projects.</a:t>
            </a:r>
            <a:endParaRPr lang="en-US" sz="2200" dirty="0">
              <a:cs typeface="Arial"/>
            </a:endParaRPr>
          </a:p>
          <a:p>
            <a:pPr marL="285750" indent="-285750">
              <a:buFont typeface="Wingdings"/>
              <a:buChar char="§"/>
            </a:pPr>
            <a:endParaRPr lang="en-AU" sz="2200" dirty="0">
              <a:cs typeface="Arial"/>
            </a:endParaRPr>
          </a:p>
          <a:p>
            <a:pPr marL="285750" indent="-285750">
              <a:buFont typeface="Wingdings"/>
              <a:buChar char="§"/>
            </a:pPr>
            <a:endParaRPr lang="en-US" sz="2200" dirty="0">
              <a:cs typeface="Arial"/>
            </a:endParaRPr>
          </a:p>
          <a:p>
            <a:pPr>
              <a:buChar char="•"/>
            </a:pPr>
            <a:endParaRPr lang="en-AU" sz="2200" dirty="0"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>
            <a:cxnSpLocks/>
          </p:cNvCxnSpPr>
          <p:nvPr/>
        </p:nvCxnSpPr>
        <p:spPr>
          <a:xfrm>
            <a:off x="4037401" y="1483743"/>
            <a:ext cx="0" cy="4326308"/>
          </a:xfrm>
          <a:prstGeom prst="straightConnector1">
            <a:avLst/>
          </a:prstGeom>
          <a:ln w="47625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4DE95C4-8CA0-4EC8-9AB3-8AA01ED85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6" y="2613806"/>
            <a:ext cx="2123023" cy="22325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C615C5-C76F-4A1D-B43B-316DF81AA7A6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5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3" y="361950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What Benefits do we Hope to Achieve?</a:t>
            </a:r>
            <a:endParaRPr lang="en-US" sz="2800" b="1" dirty="0">
              <a:solidFill>
                <a:srgbClr val="00245D"/>
              </a:solidFill>
              <a:latin typeface="Asap Medium"/>
              <a:cs typeface="Asap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AC5AE-F8D0-4A8A-AE6B-E2110CF352AC}"/>
              </a:ext>
            </a:extLst>
          </p:cNvPr>
          <p:cNvSpPr/>
          <p:nvPr/>
        </p:nvSpPr>
        <p:spPr>
          <a:xfrm>
            <a:off x="714437" y="2390852"/>
            <a:ext cx="3508705" cy="249299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New investors, more private capital, more liquid secondary markets</a:t>
            </a:r>
          </a:p>
          <a:p>
            <a:endParaRPr lang="en-AU" sz="2800" b="1" dirty="0">
              <a:solidFill>
                <a:srgbClr val="00A0AF"/>
              </a:solidFill>
            </a:endParaRPr>
          </a:p>
          <a:p>
            <a:endParaRPr lang="en-A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D054C-0F2A-474C-90F0-7A99C99F9D70}"/>
              </a:ext>
            </a:extLst>
          </p:cNvPr>
          <p:cNvSpPr txBox="1"/>
          <p:nvPr/>
        </p:nvSpPr>
        <p:spPr>
          <a:xfrm>
            <a:off x="4729359" y="1312123"/>
            <a:ext cx="6576321" cy="584775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The</a:t>
            </a:r>
            <a:r>
              <a:rPr lang="en-AU" sz="2200" b="1" dirty="0"/>
              <a:t> automation of payment mechanisms </a:t>
            </a:r>
            <a:r>
              <a:rPr lang="en-AU" sz="2200" dirty="0"/>
              <a:t>eliminates the need for payment facilitators, who charge for managing the flow of money to debt investors. </a:t>
            </a:r>
          </a:p>
          <a:p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Utilisation of blockchain technology will provide for </a:t>
            </a:r>
            <a:r>
              <a:rPr lang="en-AU" sz="2200" b="1" dirty="0"/>
              <a:t>more secure transactions and more accurate recordkeeping</a:t>
            </a:r>
            <a:r>
              <a:rPr lang="en-AU" sz="2200" dirty="0"/>
              <a:t>.</a:t>
            </a:r>
            <a:r>
              <a:rPr lang="en-AU" sz="2200" b="1" dirty="0"/>
              <a:t> </a:t>
            </a:r>
            <a:r>
              <a:rPr lang="en-AU" sz="2200" dirty="0"/>
              <a:t>     </a:t>
            </a:r>
            <a:r>
              <a:rPr lang="en-AU" sz="22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The </a:t>
            </a:r>
            <a:r>
              <a:rPr lang="en-AU" sz="2200" b="1" dirty="0"/>
              <a:t>increased transferability</a:t>
            </a:r>
            <a:r>
              <a:rPr lang="en-AU" sz="2200" dirty="0"/>
              <a:t> of the ‘tokenised instruments’ can provide for </a:t>
            </a:r>
            <a:r>
              <a:rPr lang="en-AU" sz="2200" b="1" dirty="0"/>
              <a:t>more efficient secondary markets</a:t>
            </a:r>
            <a:r>
              <a:rPr lang="en-AU" sz="2200" dirty="0"/>
              <a:t>.   </a:t>
            </a:r>
            <a:r>
              <a:rPr lang="en-AU" sz="2200" b="1" dirty="0"/>
              <a:t> </a:t>
            </a:r>
            <a:r>
              <a:rPr lang="en-AU" sz="2200" dirty="0"/>
              <a:t> 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‘Smaller ticket’ debt allocations </a:t>
            </a:r>
            <a:r>
              <a:rPr lang="en-US" sz="2200" dirty="0"/>
              <a:t>will allow for contributions from a larger investor base, with greater diversification.</a:t>
            </a: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0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3" y="361950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How will Smart Contracts and Blockchain Technology Facilitate What we are Proposing?</a:t>
            </a:r>
            <a:endParaRPr lang="en-US" sz="2800" b="1" dirty="0">
              <a:solidFill>
                <a:srgbClr val="00245D"/>
              </a:solidFill>
              <a:latin typeface="Asap Medium"/>
              <a:cs typeface="Asap 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03D67E-4D14-4B35-8332-E4AB62A05876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20A0E0-646B-4B6E-A126-B542608DAE5C}"/>
              </a:ext>
            </a:extLst>
          </p:cNvPr>
          <p:cNvGrpSpPr/>
          <p:nvPr/>
        </p:nvGrpSpPr>
        <p:grpSpPr>
          <a:xfrm>
            <a:off x="381000" y="1638300"/>
            <a:ext cx="11430000" cy="4267200"/>
            <a:chOff x="381000" y="1638300"/>
            <a:chExt cx="11430000" cy="4267200"/>
          </a:xfrm>
        </p:grpSpPr>
        <p:pic>
          <p:nvPicPr>
            <p:cNvPr id="10" name="Picture 2" descr="http://media.ambisafe.co/Use_cases/Use_cases_1.png">
              <a:extLst>
                <a:ext uri="{FF2B5EF4-FFF2-40B4-BE49-F238E27FC236}">
                  <a16:creationId xmlns:a16="http://schemas.microsoft.com/office/drawing/2014/main" id="{13210952-25B7-48BF-ADC4-D2E95D950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38300"/>
              <a:ext cx="11430000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946310-A697-4A7D-8BE7-CF49B136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7876" y="1990880"/>
              <a:ext cx="2590800" cy="5619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E73B95-C43C-4C15-8AB6-227CB6319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74137" y="5174710"/>
              <a:ext cx="2143125" cy="495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19BE41-A4E0-420B-AE5E-CC79FCBD1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5143" y="5108238"/>
              <a:ext cx="1085850" cy="571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F133C4-86A3-4648-A189-A639D8E5A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7837" y="5156066"/>
              <a:ext cx="1076325" cy="495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04171F-2EDD-41C2-B664-AD91F01A8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13609" y="5152013"/>
              <a:ext cx="885825" cy="4857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2F2136D-3FD5-488F-8653-F6D83C1F6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75965" y="5147148"/>
              <a:ext cx="1714500" cy="561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417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3" y="361950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How Will the New Arrangements Work?</a:t>
            </a:r>
            <a:endParaRPr lang="en-US" sz="2800" b="1" dirty="0">
              <a:solidFill>
                <a:srgbClr val="00245D"/>
              </a:solidFill>
              <a:latin typeface="Asap Medium"/>
              <a:cs typeface="Asap 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697B27EA-4D1A-4FF6-BBDF-CD026D630E8A}"/>
              </a:ext>
            </a:extLst>
          </p:cNvPr>
          <p:cNvGrpSpPr/>
          <p:nvPr/>
        </p:nvGrpSpPr>
        <p:grpSpPr>
          <a:xfrm>
            <a:off x="424290" y="1324512"/>
            <a:ext cx="10771264" cy="5353674"/>
            <a:chOff x="207372" y="1128940"/>
            <a:chExt cx="11533221" cy="5732391"/>
          </a:xfrm>
        </p:grpSpPr>
        <p:pic>
          <p:nvPicPr>
            <p:cNvPr id="12" name="Picture 2" descr="https://image.flaticon.com/icons/png/128/684/684831.png">
              <a:extLst>
                <a:ext uri="{FF2B5EF4-FFF2-40B4-BE49-F238E27FC236}">
                  <a16:creationId xmlns:a16="http://schemas.microsoft.com/office/drawing/2014/main" id="{A67B0DE3-FB24-4C54-A776-E695FFA4F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625" y="1888602"/>
              <a:ext cx="892413" cy="82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D49917-D242-4A37-A984-4E28BFF46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439" y="3953588"/>
              <a:ext cx="839381" cy="88269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7DE1238-4B3D-4C04-9A27-A1BB92CEFF23}"/>
                </a:ext>
              </a:extLst>
            </p:cNvPr>
            <p:cNvGrpSpPr/>
            <p:nvPr/>
          </p:nvGrpSpPr>
          <p:grpSpPr>
            <a:xfrm>
              <a:off x="1908445" y="2990166"/>
              <a:ext cx="1214764" cy="863780"/>
              <a:chOff x="2192954" y="2386660"/>
              <a:chExt cx="1183265" cy="914400"/>
            </a:xfrm>
          </p:grpSpPr>
          <p:pic>
            <p:nvPicPr>
              <p:cNvPr id="49" name="Graphic 48" descr="Gears">
                <a:extLst>
                  <a:ext uri="{FF2B5EF4-FFF2-40B4-BE49-F238E27FC236}">
                    <a16:creationId xmlns:a16="http://schemas.microsoft.com/office/drawing/2014/main" id="{C33E4821-A9CA-4AC8-A888-EAA6EB213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92954" y="2386660"/>
                <a:ext cx="914399" cy="914400"/>
              </a:xfrm>
              <a:prstGeom prst="rect">
                <a:avLst/>
              </a:prstGeom>
            </p:spPr>
          </p:pic>
          <p:pic>
            <p:nvPicPr>
              <p:cNvPr id="50" name="Graphic 49" descr="Money">
                <a:extLst>
                  <a:ext uri="{FF2B5EF4-FFF2-40B4-BE49-F238E27FC236}">
                    <a16:creationId xmlns:a16="http://schemas.microsoft.com/office/drawing/2014/main" id="{AEEFB7A7-CE05-43F9-AA58-FA6EB67F9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9793331">
                <a:off x="2762661" y="2641865"/>
                <a:ext cx="613558" cy="613560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3038FA-1F15-4C59-91C7-20BBCF9EB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53" y="5557048"/>
              <a:ext cx="1058318" cy="973808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063A365-6C12-493D-BB58-51423272F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27860" y="2697671"/>
              <a:ext cx="576149" cy="530141"/>
            </a:xfrm>
            <a:prstGeom prst="rect">
              <a:avLst/>
            </a:prstGeom>
          </p:spPr>
        </p:pic>
        <p:pic>
          <p:nvPicPr>
            <p:cNvPr id="17" name="Picture 10" descr="https://image.flaticon.com/icons/png/128/764/764988.png">
              <a:extLst>
                <a:ext uri="{FF2B5EF4-FFF2-40B4-BE49-F238E27FC236}">
                  <a16:creationId xmlns:a16="http://schemas.microsoft.com/office/drawing/2014/main" id="{36C2E66E-7E3E-443A-AE35-C1EFA626A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837" y="2657808"/>
              <a:ext cx="644506" cy="59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8B873E30-4CF8-4804-A669-A69DF60DBA15}"/>
                </a:ext>
              </a:extLst>
            </p:cNvPr>
            <p:cNvSpPr/>
            <p:nvPr/>
          </p:nvSpPr>
          <p:spPr>
            <a:xfrm rot="20057885">
              <a:off x="4492392" y="3148539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pic>
          <p:nvPicPr>
            <p:cNvPr id="19" name="Picture 10" descr="https://image.flaticon.com/icons/png/128/764/764988.png">
              <a:extLst>
                <a:ext uri="{FF2B5EF4-FFF2-40B4-BE49-F238E27FC236}">
                  <a16:creationId xmlns:a16="http://schemas.microsoft.com/office/drawing/2014/main" id="{E45BF61E-5D41-42BA-B5D0-042951262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448" y="3414501"/>
              <a:ext cx="644506" cy="59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s://image.flaticon.com/icons/png/128/764/764988.png">
              <a:extLst>
                <a:ext uri="{FF2B5EF4-FFF2-40B4-BE49-F238E27FC236}">
                  <a16:creationId xmlns:a16="http://schemas.microsoft.com/office/drawing/2014/main" id="{3AAF0D92-B355-4C07-BF78-C8F070D9F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448" y="4223247"/>
              <a:ext cx="644506" cy="59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7E0F8CB4-5E4D-49B4-8633-890AC15C5AB5}"/>
                </a:ext>
              </a:extLst>
            </p:cNvPr>
            <p:cNvSpPr/>
            <p:nvPr/>
          </p:nvSpPr>
          <p:spPr>
            <a:xfrm rot="21055609">
              <a:off x="4582236" y="3707943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7BDAE1F-A7A8-4C24-87E2-CC08891550BE}"/>
                </a:ext>
              </a:extLst>
            </p:cNvPr>
            <p:cNvSpPr/>
            <p:nvPr/>
          </p:nvSpPr>
          <p:spPr>
            <a:xfrm rot="999029">
              <a:off x="4610812" y="4228687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01762A-79FE-4D90-8046-6ED9D48FBDAC}"/>
                </a:ext>
              </a:extLst>
            </p:cNvPr>
            <p:cNvSpPr txBox="1"/>
            <p:nvPr/>
          </p:nvSpPr>
          <p:spPr>
            <a:xfrm>
              <a:off x="9089031" y="2930353"/>
              <a:ext cx="705727" cy="39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+mj-lt"/>
                </a:rPr>
                <a:t>x%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CC64DE-7F60-4FB2-9455-3E1845B9111E}"/>
                </a:ext>
              </a:extLst>
            </p:cNvPr>
            <p:cNvSpPr txBox="1"/>
            <p:nvPr/>
          </p:nvSpPr>
          <p:spPr>
            <a:xfrm>
              <a:off x="9158168" y="3686211"/>
              <a:ext cx="705727" cy="39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+mj-lt"/>
                </a:rPr>
                <a:t>y%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5EB606-3D5D-4648-966A-A6DFAA3166A1}"/>
                </a:ext>
              </a:extLst>
            </p:cNvPr>
            <p:cNvSpPr txBox="1"/>
            <p:nvPr/>
          </p:nvSpPr>
          <p:spPr>
            <a:xfrm>
              <a:off x="9130070" y="4504736"/>
              <a:ext cx="705727" cy="39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+mj-lt"/>
                </a:rPr>
                <a:t>z%</a:t>
              </a:r>
            </a:p>
          </p:txBody>
        </p:sp>
        <p:pic>
          <p:nvPicPr>
            <p:cNvPr id="26" name="Graphic 25" descr="Users">
              <a:extLst>
                <a:ext uri="{FF2B5EF4-FFF2-40B4-BE49-F238E27FC236}">
                  <a16:creationId xmlns:a16="http://schemas.microsoft.com/office/drawing/2014/main" id="{5114AAE7-10CF-4E47-92B2-2573020F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63966" y="3420926"/>
              <a:ext cx="700044" cy="644144"/>
            </a:xfrm>
            <a:prstGeom prst="rect">
              <a:avLst/>
            </a:prstGeom>
          </p:spPr>
        </p:pic>
        <p:pic>
          <p:nvPicPr>
            <p:cNvPr id="27" name="Graphic 26" descr="Building">
              <a:extLst>
                <a:ext uri="{FF2B5EF4-FFF2-40B4-BE49-F238E27FC236}">
                  <a16:creationId xmlns:a16="http://schemas.microsoft.com/office/drawing/2014/main" id="{09B3C4E5-4651-4FFF-BB4B-D96DD3C0F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543695" y="4196302"/>
              <a:ext cx="696295" cy="64069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B65610-514A-41CA-81BE-E7568A879152}"/>
                    </a:ext>
                  </a:extLst>
                </p14:cNvPr>
                <p14:cNvContentPartPr/>
                <p14:nvPr/>
              </p14:nvContentPartPr>
              <p14:xfrm>
                <a:off x="5107366" y="3214817"/>
                <a:ext cx="109027" cy="33327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B65610-514A-41CA-81BE-E7568A8791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97666" y="3205240"/>
                  <a:ext cx="128039" cy="5209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788CAB29-90C3-47F3-ACB4-B76843D12846}"/>
                </a:ext>
              </a:extLst>
            </p:cNvPr>
            <p:cNvSpPr/>
            <p:nvPr/>
          </p:nvSpPr>
          <p:spPr>
            <a:xfrm>
              <a:off x="6898378" y="2709530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C074A4B6-41A6-4142-9441-4981A73A9979}"/>
                </a:ext>
              </a:extLst>
            </p:cNvPr>
            <p:cNvSpPr/>
            <p:nvPr/>
          </p:nvSpPr>
          <p:spPr>
            <a:xfrm>
              <a:off x="6898378" y="3482675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E9BE942E-1796-4A7D-B221-14E15404F2D7}"/>
                </a:ext>
              </a:extLst>
            </p:cNvPr>
            <p:cNvSpPr/>
            <p:nvPr/>
          </p:nvSpPr>
          <p:spPr>
            <a:xfrm>
              <a:off x="6898378" y="4401069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6B3E8B-6550-4A3C-980E-4BA639D99985}"/>
                </a:ext>
              </a:extLst>
            </p:cNvPr>
            <p:cNvSpPr/>
            <p:nvPr/>
          </p:nvSpPr>
          <p:spPr>
            <a:xfrm>
              <a:off x="8233714" y="2209579"/>
              <a:ext cx="1670226" cy="289508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5DE4BE63-BCCB-48FA-8956-E121D4CC794F}"/>
                </a:ext>
              </a:extLst>
            </p:cNvPr>
            <p:cNvCxnSpPr>
              <a:cxnSpLocks/>
              <a:stCxn id="13" idx="0"/>
              <a:endCxn id="45" idx="1"/>
            </p:cNvCxnSpPr>
            <p:nvPr/>
          </p:nvCxnSpPr>
          <p:spPr>
            <a:xfrm rot="5400000" flipH="1" flipV="1">
              <a:off x="3985929" y="1330802"/>
              <a:ext cx="2449989" cy="2795587"/>
            </a:xfrm>
            <a:prstGeom prst="bentConnector2">
              <a:avLst/>
            </a:prstGeom>
            <a:ln cmpd="sng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D61A2E-20D9-4A9B-A26A-8B7140161DE4}"/>
                </a:ext>
              </a:extLst>
            </p:cNvPr>
            <p:cNvSpPr/>
            <p:nvPr/>
          </p:nvSpPr>
          <p:spPr>
            <a:xfrm>
              <a:off x="3277143" y="1128940"/>
              <a:ext cx="6868636" cy="41547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C816C2E-5CA6-45D3-897A-DD009242B3F9}"/>
                </a:ext>
              </a:extLst>
            </p:cNvPr>
            <p:cNvCxnSpPr>
              <a:cxnSpLocks/>
            </p:cNvCxnSpPr>
            <p:nvPr/>
          </p:nvCxnSpPr>
          <p:spPr>
            <a:xfrm>
              <a:off x="1934490" y="2754885"/>
              <a:ext cx="265855" cy="2772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56BBCE2-2766-4E26-921C-657514100060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2950379" y="4394933"/>
              <a:ext cx="443059" cy="109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1CC52E0-1269-4082-BCC9-A29AAD04169A}"/>
                </a:ext>
              </a:extLst>
            </p:cNvPr>
            <p:cNvCxnSpPr>
              <a:cxnSpLocks/>
            </p:cNvCxnSpPr>
            <p:nvPr/>
          </p:nvCxnSpPr>
          <p:spPr>
            <a:xfrm>
              <a:off x="4444775" y="4836277"/>
              <a:ext cx="1007146" cy="557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84E37D-4819-4325-B5CC-A1AEEB0FF75D}"/>
                </a:ext>
              </a:extLst>
            </p:cNvPr>
            <p:cNvSpPr txBox="1"/>
            <p:nvPr/>
          </p:nvSpPr>
          <p:spPr>
            <a:xfrm>
              <a:off x="207372" y="1982747"/>
              <a:ext cx="1030472" cy="692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Written project agreement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2A8DA7-C29E-4D93-94AD-B91898F8A08A}"/>
                </a:ext>
              </a:extLst>
            </p:cNvPr>
            <p:cNvSpPr txBox="1"/>
            <p:nvPr/>
          </p:nvSpPr>
          <p:spPr>
            <a:xfrm>
              <a:off x="1130655" y="3193389"/>
              <a:ext cx="1231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Operational costs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4021F5-C704-4CE5-859D-097E57C0AD3B}"/>
                </a:ext>
              </a:extLst>
            </p:cNvPr>
            <p:cNvSpPr txBox="1"/>
            <p:nvPr/>
          </p:nvSpPr>
          <p:spPr>
            <a:xfrm>
              <a:off x="9481772" y="5891491"/>
              <a:ext cx="1600764" cy="24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Arranger/ intermediary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B34166-CD62-4F13-BE1C-F4714181641E}"/>
                </a:ext>
              </a:extLst>
            </p:cNvPr>
            <p:cNvSpPr txBox="1"/>
            <p:nvPr/>
          </p:nvSpPr>
          <p:spPr>
            <a:xfrm>
              <a:off x="3353702" y="4836278"/>
              <a:ext cx="1213906" cy="296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Smart contract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9A0D9E-B7D9-4F0B-9279-2C5673FD62B6}"/>
                </a:ext>
              </a:extLst>
            </p:cNvPr>
            <p:cNvSpPr txBox="1"/>
            <p:nvPr/>
          </p:nvSpPr>
          <p:spPr>
            <a:xfrm>
              <a:off x="1906189" y="5838759"/>
              <a:ext cx="1302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Equity distribution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5E2A26-959F-4B03-81AE-D2D559660DD2}"/>
                </a:ext>
              </a:extLst>
            </p:cNvPr>
            <p:cNvSpPr txBox="1"/>
            <p:nvPr/>
          </p:nvSpPr>
          <p:spPr>
            <a:xfrm>
              <a:off x="8352642" y="2236351"/>
              <a:ext cx="2230986" cy="41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Authorised debt </a:t>
              </a:r>
            </a:p>
            <a:p>
              <a:r>
                <a:rPr lang="en-AU" sz="1200" dirty="0"/>
                <a:t>token holders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876FC1-0983-4FFF-BC55-49855C65F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8185" y="5310505"/>
              <a:ext cx="0" cy="392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77F4277-29A2-46D9-ADCE-737528508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717" y="1186207"/>
              <a:ext cx="689874" cy="634786"/>
            </a:xfrm>
            <a:prstGeom prst="rect">
              <a:avLst/>
            </a:prstGeom>
          </p:spPr>
        </p:pic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F74EEDCF-FC84-446E-B5B7-C986D7951DB0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7251549" y="1526544"/>
              <a:ext cx="1817278" cy="683036"/>
            </a:xfrm>
            <a:prstGeom prst="bentConnector2">
              <a:avLst/>
            </a:prstGeom>
            <a:ln cmpd="sng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BE341E-E85A-4022-83AD-8C01D73012C6}"/>
                </a:ext>
              </a:extLst>
            </p:cNvPr>
            <p:cNvSpPr txBox="1"/>
            <p:nvPr/>
          </p:nvSpPr>
          <p:spPr>
            <a:xfrm>
              <a:off x="6482899" y="1757151"/>
              <a:ext cx="1302811" cy="49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Token holder voting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5835CC7-C5FF-4A05-B624-7EEC4B3CE2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9817" y="4984574"/>
              <a:ext cx="375792" cy="6782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B9603A-2718-4238-A61B-5721C60B873C}"/>
                </a:ext>
              </a:extLst>
            </p:cNvPr>
            <p:cNvSpPr txBox="1"/>
            <p:nvPr/>
          </p:nvSpPr>
          <p:spPr>
            <a:xfrm>
              <a:off x="5646585" y="2350104"/>
              <a:ext cx="1164253" cy="2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Issued tokens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8E5CF7-923E-4683-A832-66167F1C8F54}"/>
                </a:ext>
              </a:extLst>
            </p:cNvPr>
            <p:cNvSpPr txBox="1"/>
            <p:nvPr/>
          </p:nvSpPr>
          <p:spPr>
            <a:xfrm>
              <a:off x="1364600" y="4244328"/>
              <a:ext cx="859313" cy="692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Debt service payments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9D8EDB-3D02-4A25-B0F3-FE3BB116F173}"/>
                </a:ext>
              </a:extLst>
            </p:cNvPr>
            <p:cNvGrpSpPr/>
            <p:nvPr/>
          </p:nvGrpSpPr>
          <p:grpSpPr>
            <a:xfrm>
              <a:off x="4724728" y="5227838"/>
              <a:ext cx="2228566" cy="1633493"/>
              <a:chOff x="790544" y="4114374"/>
              <a:chExt cx="2484573" cy="1821140"/>
            </a:xfrm>
          </p:grpSpPr>
          <p:pic>
            <p:nvPicPr>
              <p:cNvPr id="53" name="Graphic 52" descr="Laptop">
                <a:extLst>
                  <a:ext uri="{FF2B5EF4-FFF2-40B4-BE49-F238E27FC236}">
                    <a16:creationId xmlns:a16="http://schemas.microsoft.com/office/drawing/2014/main" id="{C5DF0096-1099-45F4-844B-3DF7538E0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601275" y="4114374"/>
                <a:ext cx="918299" cy="844970"/>
              </a:xfrm>
              <a:prstGeom prst="rect">
                <a:avLst/>
              </a:prstGeom>
            </p:spPr>
          </p:pic>
          <p:pic>
            <p:nvPicPr>
              <p:cNvPr id="54" name="Graphic 53" descr="Laptop">
                <a:extLst>
                  <a:ext uri="{FF2B5EF4-FFF2-40B4-BE49-F238E27FC236}">
                    <a16:creationId xmlns:a16="http://schemas.microsoft.com/office/drawing/2014/main" id="{FB347382-F148-4AAE-AC7F-3F9B707CF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790544" y="4845919"/>
                <a:ext cx="918299" cy="844970"/>
              </a:xfrm>
              <a:prstGeom prst="rect">
                <a:avLst/>
              </a:prstGeom>
            </p:spPr>
          </p:pic>
          <p:pic>
            <p:nvPicPr>
              <p:cNvPr id="55" name="Graphic 54" descr="Laptop">
                <a:extLst>
                  <a:ext uri="{FF2B5EF4-FFF2-40B4-BE49-F238E27FC236}">
                    <a16:creationId xmlns:a16="http://schemas.microsoft.com/office/drawing/2014/main" id="{11523F81-97BD-49B7-8089-0FE80EBFD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2356818" y="4845919"/>
                <a:ext cx="918299" cy="844970"/>
              </a:xfrm>
              <a:prstGeom prst="rect">
                <a:avLst/>
              </a:prstGeom>
            </p:spPr>
          </p:pic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7A43A52-119D-4F6A-BECD-34F3F81729C5}"/>
                  </a:ext>
                </a:extLst>
              </p:cNvPr>
              <p:cNvCxnSpPr>
                <a:stCxn id="53" idx="1"/>
                <a:endCxn id="54" idx="0"/>
              </p:cNvCxnSpPr>
              <p:nvPr/>
            </p:nvCxnSpPr>
            <p:spPr>
              <a:xfrm flipH="1">
                <a:off x="1249694" y="4536860"/>
                <a:ext cx="351579" cy="30906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5BE2AB3-7BEE-49BA-B5BC-5AB3CABF586A}"/>
                  </a:ext>
                </a:extLst>
              </p:cNvPr>
              <p:cNvCxnSpPr>
                <a:cxnSpLocks/>
                <a:stCxn id="53" idx="3"/>
                <a:endCxn id="55" idx="0"/>
              </p:cNvCxnSpPr>
              <p:nvPr/>
            </p:nvCxnSpPr>
            <p:spPr>
              <a:xfrm>
                <a:off x="2519573" y="4536860"/>
                <a:ext cx="296395" cy="30906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7123452F-6B09-4644-A4BB-0A146637052E}"/>
                  </a:ext>
                </a:extLst>
              </p:cNvPr>
              <p:cNvCxnSpPr>
                <a:cxnSpLocks/>
                <a:stCxn id="55" idx="1"/>
                <a:endCxn id="54" idx="3"/>
              </p:cNvCxnSpPr>
              <p:nvPr/>
            </p:nvCxnSpPr>
            <p:spPr>
              <a:xfrm flipH="1">
                <a:off x="1708844" y="5268404"/>
                <a:ext cx="647973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6A7EC88-F7AB-48EF-90D1-6F024E60737F}"/>
                  </a:ext>
                </a:extLst>
              </p:cNvPr>
              <p:cNvSpPr txBox="1"/>
              <p:nvPr/>
            </p:nvSpPr>
            <p:spPr>
              <a:xfrm>
                <a:off x="1341906" y="5626694"/>
                <a:ext cx="1784651" cy="308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dirty="0"/>
                  <a:t>Distributed ledger </a:t>
                </a:r>
              </a:p>
            </p:txBody>
          </p:sp>
        </p:grpSp>
        <p:pic>
          <p:nvPicPr>
            <p:cNvPr id="60" name="Picture 10" descr="https://image.flaticon.com/icons/png/128/764/764988.png">
              <a:extLst>
                <a:ext uri="{FF2B5EF4-FFF2-40B4-BE49-F238E27FC236}">
                  <a16:creationId xmlns:a16="http://schemas.microsoft.com/office/drawing/2014/main" id="{9FD86BF6-EDC1-4F8F-95B9-83EE603F0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407" y="4260581"/>
              <a:ext cx="644506" cy="59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024F708-77A4-4FD0-8445-B9CFE45FC942}"/>
                </a:ext>
              </a:extLst>
            </p:cNvPr>
            <p:cNvCxnSpPr>
              <a:cxnSpLocks/>
            </p:cNvCxnSpPr>
            <p:nvPr/>
          </p:nvCxnSpPr>
          <p:spPr>
            <a:xfrm>
              <a:off x="2516660" y="3853946"/>
              <a:ext cx="0" cy="3423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Picture 2" descr="https://image.flaticon.com/icons/png/128/684/684831.png">
              <a:extLst>
                <a:ext uri="{FF2B5EF4-FFF2-40B4-BE49-F238E27FC236}">
                  <a16:creationId xmlns:a16="http://schemas.microsoft.com/office/drawing/2014/main" id="{2CB74703-34D1-41DF-804B-FBD07694E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6796" y="2788387"/>
              <a:ext cx="892413" cy="82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2AFCA1D-B7F3-4B38-9DB4-91D2C309F5D9}"/>
                </a:ext>
              </a:extLst>
            </p:cNvPr>
            <p:cNvSpPr txBox="1"/>
            <p:nvPr/>
          </p:nvSpPr>
          <p:spPr>
            <a:xfrm>
              <a:off x="10294775" y="3611700"/>
              <a:ext cx="1445818" cy="108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Contractual terms not digitally codified are governed by a written agreement 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6C433DE-4BD1-4B9B-9E80-0C4DF0CDD220}"/>
                </a:ext>
              </a:extLst>
            </p:cNvPr>
            <p:cNvCxnSpPr>
              <a:cxnSpLocks/>
              <a:stCxn id="34" idx="3"/>
              <a:endCxn id="62" idx="1"/>
            </p:cNvCxnSpPr>
            <p:nvPr/>
          </p:nvCxnSpPr>
          <p:spPr>
            <a:xfrm flipV="1">
              <a:off x="10145779" y="3198963"/>
              <a:ext cx="441016" cy="7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Graphic 85" descr="Lecturer">
            <a:extLst>
              <a:ext uri="{FF2B5EF4-FFF2-40B4-BE49-F238E27FC236}">
                <a16:creationId xmlns:a16="http://schemas.microsoft.com/office/drawing/2014/main" id="{65E491A0-D7FB-4FF1-AAF5-3976B6684A8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34928" y="1227615"/>
            <a:ext cx="682809" cy="682809"/>
          </a:xfrm>
          <a:prstGeom prst="rect">
            <a:avLst/>
          </a:prstGeom>
        </p:spPr>
      </p:pic>
      <p:pic>
        <p:nvPicPr>
          <p:cNvPr id="88" name="Graphic 87" descr="Meeting">
            <a:extLst>
              <a:ext uri="{FF2B5EF4-FFF2-40B4-BE49-F238E27FC236}">
                <a16:creationId xmlns:a16="http://schemas.microsoft.com/office/drawing/2014/main" id="{502A49D0-CA72-4A81-8F62-9B5ABF67BAD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110292" y="1110863"/>
            <a:ext cx="876723" cy="806713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E8CB7ABC-12DA-421E-99B1-919FFA1414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0659" y="5658127"/>
            <a:ext cx="538085" cy="495117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727BDE1-1161-4090-97AA-0A1839FA7BDF}"/>
              </a:ext>
            </a:extLst>
          </p:cNvPr>
          <p:cNvCxnSpPr/>
          <p:nvPr/>
        </p:nvCxnSpPr>
        <p:spPr>
          <a:xfrm flipH="1">
            <a:off x="1790620" y="1647802"/>
            <a:ext cx="294519" cy="258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4ABB86-852C-4C31-A0AD-75D79FFECB2A}"/>
              </a:ext>
            </a:extLst>
          </p:cNvPr>
          <p:cNvCxnSpPr>
            <a:cxnSpLocks/>
          </p:cNvCxnSpPr>
          <p:nvPr/>
        </p:nvCxnSpPr>
        <p:spPr>
          <a:xfrm>
            <a:off x="996913" y="1635476"/>
            <a:ext cx="248291" cy="258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4692C8D-C2A2-4E92-A676-E016C5F7CCE5}"/>
              </a:ext>
            </a:extLst>
          </p:cNvPr>
          <p:cNvSpPr txBox="1"/>
          <p:nvPr/>
        </p:nvSpPr>
        <p:spPr>
          <a:xfrm>
            <a:off x="167244" y="978461"/>
            <a:ext cx="323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Government 		Project Developer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7C6525-6FB5-46DE-B4F6-C0AB13750008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6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36FFF-0B2A-4172-AF78-274299624190}"/>
              </a:ext>
            </a:extLst>
          </p:cNvPr>
          <p:cNvSpPr txBox="1"/>
          <p:nvPr/>
        </p:nvSpPr>
        <p:spPr>
          <a:xfrm>
            <a:off x="3048000" y="3200400"/>
            <a:ext cx="609600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 dirty="0">
              <a:solidFill>
                <a:srgbClr val="1F497D"/>
              </a:solidFill>
              <a:latin typeface="Calibri,sans-serif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7AB28-1D4E-4C69-BFB9-68EF11A736C5}"/>
              </a:ext>
            </a:extLst>
          </p:cNvPr>
          <p:cNvSpPr txBox="1"/>
          <p:nvPr/>
        </p:nvSpPr>
        <p:spPr>
          <a:xfrm>
            <a:off x="855041" y="397859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US" sz="2800" b="1" dirty="0">
                <a:solidFill>
                  <a:srgbClr val="00245D"/>
                </a:solidFill>
                <a:latin typeface="Asap Medium"/>
                <a:cs typeface="Asap Medium"/>
              </a:rPr>
              <a:t>Some Australian Experiences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9A6F48A-3815-49E8-B854-0659C7FB97E0}"/>
              </a:ext>
            </a:extLst>
          </p:cNvPr>
          <p:cNvSpPr txBox="1"/>
          <p:nvPr/>
        </p:nvSpPr>
        <p:spPr>
          <a:xfrm>
            <a:off x="954675" y="1082524"/>
            <a:ext cx="5220582" cy="550920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Australian Government established a </a:t>
            </a:r>
            <a:r>
              <a:rPr lang="en-AU" sz="2200" b="1" dirty="0">
                <a:cs typeface="Arial"/>
              </a:rPr>
              <a:t>Fin Tech Advisory Board</a:t>
            </a:r>
            <a:r>
              <a:rPr lang="en-AU" sz="2200" dirty="0">
                <a:cs typeface="Arial"/>
              </a:rPr>
              <a:t> and </a:t>
            </a:r>
            <a:r>
              <a:rPr lang="en-AU" sz="2200" b="1" dirty="0">
                <a:cs typeface="Arial"/>
              </a:rPr>
              <a:t>prioritised blockchain technology</a:t>
            </a:r>
            <a:r>
              <a:rPr lang="en-AU" sz="2200" dirty="0">
                <a:cs typeface="Arial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Australian Stock Exchange is researching </a:t>
            </a:r>
            <a:r>
              <a:rPr lang="en-AU" sz="2200" b="1" dirty="0">
                <a:cs typeface="Arial"/>
              </a:rPr>
              <a:t>replacing its electronic clearing house system (CHESS) using distributed ledger technology</a:t>
            </a:r>
            <a:r>
              <a:rPr lang="en-AU" sz="2200" dirty="0">
                <a:cs typeface="Arial"/>
              </a:rPr>
              <a:t>.</a:t>
            </a:r>
            <a:endParaRPr lang="en-AU" sz="220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ANZ and Westpac have worked with IBM to test using </a:t>
            </a:r>
            <a:r>
              <a:rPr lang="en-AU" sz="2200" b="1" dirty="0">
                <a:cs typeface="Arial"/>
              </a:rPr>
              <a:t>blockchain bank guarantees on commercial property leasing</a:t>
            </a:r>
            <a:r>
              <a:rPr lang="en-AU" sz="2200" dirty="0">
                <a:cs typeface="Arial"/>
              </a:rPr>
              <a:t> instead of paper guarantees.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Commonwealth Bank (CBA) and Queensland Treasury Corporation created a </a:t>
            </a:r>
            <a:r>
              <a:rPr lang="en-AU" sz="2200" b="1" dirty="0">
                <a:cs typeface="Arial"/>
              </a:rPr>
              <a:t>government bond using blockchain</a:t>
            </a:r>
            <a:r>
              <a:rPr lang="en-AU" sz="2200" dirty="0">
                <a:cs typeface="Arial"/>
              </a:rPr>
              <a:t>.</a:t>
            </a:r>
            <a:endParaRPr lang="en-US" sz="22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8AF9A3-50B7-44FA-B803-FA902B8C9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08" y="3839084"/>
            <a:ext cx="1370652" cy="349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0E55-A809-4536-88AA-C3A8EB931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283" y="2640752"/>
            <a:ext cx="1203173" cy="579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77101E-DD63-435E-9155-BA7BC014A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135" y="3694882"/>
            <a:ext cx="1306832" cy="581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097F6F-F1D5-4044-99EC-026EF209B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8220" y="3765160"/>
            <a:ext cx="1206850" cy="461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BCFA2-AD8E-47EF-AF1D-D56551457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7755" y="1197512"/>
            <a:ext cx="2124227" cy="11445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9A5DE1-BB38-41E4-B335-BA64774A9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2149" y="4892864"/>
            <a:ext cx="1676491" cy="731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984011-9A7C-4040-AFE4-24740EBC0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0934" y="3550765"/>
            <a:ext cx="840160" cy="769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E1321C-DC5F-4A2D-B438-54E206D588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1094" y="2640752"/>
            <a:ext cx="1786385" cy="7310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A5C812-1FE9-4035-81AC-777C413F8D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8283" y="4873692"/>
            <a:ext cx="1601368" cy="7693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E341EA-D80A-453B-86C1-793739BAD3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6749" y="1053412"/>
            <a:ext cx="1524000" cy="1390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1FBD078-7977-42B9-9BCB-EAEEB7107959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5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3" y="361950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Risks and Challenges</a:t>
            </a:r>
            <a:endParaRPr lang="en-US" sz="2800" b="1" dirty="0">
              <a:solidFill>
                <a:srgbClr val="00245D"/>
              </a:solidFill>
              <a:latin typeface="Asap Medium"/>
              <a:cs typeface="Asap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AC5AE-F8D0-4A8A-AE6B-E2110CF352AC}"/>
              </a:ext>
            </a:extLst>
          </p:cNvPr>
          <p:cNvSpPr/>
          <p:nvPr/>
        </p:nvSpPr>
        <p:spPr>
          <a:xfrm>
            <a:off x="714437" y="2028544"/>
            <a:ext cx="3508705" cy="378565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The risks include: technological challenges; legal risks; financial regulation issues; and the absence of an established market</a:t>
            </a:r>
          </a:p>
          <a:p>
            <a:endParaRPr lang="en-AU" sz="2800" b="1" dirty="0">
              <a:solidFill>
                <a:srgbClr val="00A0AF"/>
              </a:solidFill>
            </a:endParaRPr>
          </a:p>
          <a:p>
            <a:endParaRPr lang="en-A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D054C-0F2A-474C-90F0-7A99C99F9D70}"/>
              </a:ext>
            </a:extLst>
          </p:cNvPr>
          <p:cNvSpPr txBox="1"/>
          <p:nvPr/>
        </p:nvSpPr>
        <p:spPr>
          <a:xfrm>
            <a:off x="4729359" y="1199980"/>
            <a:ext cx="7082537" cy="517064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The </a:t>
            </a:r>
            <a:r>
              <a:rPr lang="en-AU" sz="2200" b="1" dirty="0"/>
              <a:t>technology is still new and evolving</a:t>
            </a:r>
            <a:r>
              <a:rPr lang="en-AU" sz="2200" dirty="0"/>
              <a:t>. This adds to the upfront costs of setting up the right structure. Attempting cross-border transactions adds additional complexities that are not well understood.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b="1" dirty="0"/>
              <a:t>A smart contract does not replace a traditional written agreement</a:t>
            </a:r>
            <a:r>
              <a:rPr lang="en-AU" sz="2200" dirty="0"/>
              <a:t>. Instead, there is a complex interplay between the smart contract, traditional written agreements and the relevant underlying legal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Specific complexities exist around </a:t>
            </a:r>
            <a:r>
              <a:rPr lang="en-AU" sz="2200" b="1" dirty="0"/>
              <a:t>how a ‘tokenised instrument’ will be treated under existing financial market regulations</a:t>
            </a:r>
            <a:r>
              <a:rPr lang="en-AU" sz="2200" dirty="0"/>
              <a:t>. Again, this challenge is amplified when attempting cross-border transactions.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b="1" dirty="0"/>
              <a:t>There is no established market for freely trading ‘tokenised instruments’</a:t>
            </a:r>
            <a:r>
              <a:rPr lang="en-AU" sz="2200" dirty="0"/>
              <a:t>.      </a:t>
            </a:r>
            <a:r>
              <a:rPr lang="en-AU" sz="2200" b="1" dirty="0"/>
              <a:t> </a:t>
            </a:r>
            <a:r>
              <a:rPr lang="en-AU" sz="2200" dirty="0"/>
              <a:t>   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222121"/>
            <a:ext cx="0" cy="4588879"/>
          </a:xfrm>
          <a:prstGeom prst="straightConnector1">
            <a:avLst/>
          </a:prstGeom>
          <a:ln w="47625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0B0D49-72D4-4A23-8544-0501911ACFF2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4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457CA-EE7F-43DD-B2B7-5A8FADEF0552}"/>
              </a:ext>
            </a:extLst>
          </p:cNvPr>
          <p:cNvSpPr/>
          <p:nvPr/>
        </p:nvSpPr>
        <p:spPr>
          <a:xfrm>
            <a:off x="1039907" y="1463558"/>
            <a:ext cx="9809162" cy="4893647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r>
              <a:rPr lang="en-AU" sz="2200" dirty="0"/>
              <a:t>The GI Hub is continuing to conduct research, with a view to developing a detailed ‘White Paper’ on issuing infrastructure bonds using smart contracts.    </a:t>
            </a: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endParaRPr lang="en-AU" sz="2200" dirty="0">
              <a:ea typeface="Roboto" pitchFamily="2" charset="0"/>
            </a:endParaRP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r>
              <a:rPr lang="en-AU" sz="2200" dirty="0">
                <a:ea typeface="Roboto" pitchFamily="2" charset="0"/>
              </a:rPr>
              <a:t>If the initiative appears viable, the GI Hub will seek to identify qualified parties (e.g. a willing project developer and government, plus an arranger, and the required legal and technical advisors). </a:t>
            </a: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endParaRPr lang="en-AU" sz="2200" dirty="0">
              <a:ea typeface="Roboto" pitchFamily="2" charset="0"/>
            </a:endParaRP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r>
              <a:rPr lang="en-AU" sz="2200" dirty="0">
                <a:ea typeface="Roboto" pitchFamily="2" charset="0"/>
              </a:rPr>
              <a:t>If successful, the GI Hub will publish the pilot’s underlying written financing agreement, and the smart contract digital coding, for replication. </a:t>
            </a: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endParaRPr lang="en-AU" sz="2200" dirty="0">
              <a:ea typeface="Roboto" pitchFamily="2" charset="0"/>
            </a:endParaRPr>
          </a:p>
          <a:p>
            <a:pPr>
              <a:buSzPts val="2000"/>
            </a:pPr>
            <a:endParaRPr lang="en-AU" sz="2200" dirty="0">
              <a:ea typeface="Roboto" pitchFamily="2" charset="0"/>
            </a:endParaRPr>
          </a:p>
          <a:p>
            <a:pPr>
              <a:buSzPts val="2000"/>
            </a:pPr>
            <a:endParaRPr lang="en-AU" sz="2200" dirty="0">
              <a:ea typeface="Roboto" pitchFamily="2" charset="0"/>
            </a:endParaRPr>
          </a:p>
          <a:p>
            <a:pPr>
              <a:buSzPts val="2000"/>
            </a:pPr>
            <a:r>
              <a:rPr lang="en-AU" sz="2400" b="1" i="1" dirty="0">
                <a:ea typeface="Roboto" pitchFamily="2" charset="0"/>
              </a:rPr>
              <a:t>If you would like to discuss this initiative with us further, please contact  Mark.Moseley@GIHub.org.</a:t>
            </a:r>
            <a:r>
              <a:rPr lang="en-AU" sz="2200" dirty="0">
                <a:ea typeface="Roboto" pitchFamily="2" charset="0"/>
              </a:rPr>
              <a:t>  </a:t>
            </a:r>
            <a:endParaRPr lang="en-A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08149-E741-4B22-A800-0B8189FFCCEE}"/>
              </a:ext>
            </a:extLst>
          </p:cNvPr>
          <p:cNvSpPr txBox="1"/>
          <p:nvPr/>
        </p:nvSpPr>
        <p:spPr>
          <a:xfrm>
            <a:off x="985127" y="397859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US" sz="2800" b="1" dirty="0">
                <a:solidFill>
                  <a:srgbClr val="00245D"/>
                </a:solidFill>
                <a:latin typeface="Asap Medium"/>
                <a:cs typeface="Asap Medium"/>
              </a:rPr>
              <a:t>Next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797BA8-72BE-4F97-9989-D0D69DD0C461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8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109635C76CA419ACA7DECB2C2A4CA" ma:contentTypeVersion="12" ma:contentTypeDescription="Create a new document." ma:contentTypeScope="" ma:versionID="d0d7750599ede9033e3cb59ee2ca1a70">
  <xsd:schema xmlns:xsd="http://www.w3.org/2001/XMLSchema" xmlns:xs="http://www.w3.org/2001/XMLSchema" xmlns:p="http://schemas.microsoft.com/office/2006/metadata/properties" xmlns:ns2="cb652432-8796-4adf-b0f4-ab39a2aca5b1" xmlns:ns3="af699e4c-8c50-4494-a9d6-786b5ccd3348" targetNamespace="http://schemas.microsoft.com/office/2006/metadata/properties" ma:root="true" ma:fieldsID="861ae5997f7b5e9d5389917ad9f0d22c" ns2:_="" ns3:_="">
    <xsd:import namespace="cb652432-8796-4adf-b0f4-ab39a2aca5b1"/>
    <xsd:import namespace="af699e4c-8c50-4494-a9d6-786b5ccd334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2432-8796-4adf-b0f4-ab39a2aca5b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99e4c-8c50-4494-a9d6-786b5ccd3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56C635-7B5C-401D-AE0C-80C2D4892397}">
  <ds:schemaRefs>
    <ds:schemaRef ds:uri="http://schemas.microsoft.com/office/2006/metadata/properties"/>
    <ds:schemaRef ds:uri="http://purl.org/dc/dcmitype/"/>
    <ds:schemaRef ds:uri="cb652432-8796-4adf-b0f4-ab39a2aca5b1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9f85a063-ada0-4314-9415-4394af5ea76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092BDA-CBFB-41EC-B1DA-9FD98833A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2E27A-C7AA-4880-B5B3-404DB11BBCD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79A58C5-1AC6-4543-9BD1-BA0E79C4CAEB}"/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585</Words>
  <Application>Microsoft Office PowerPoint</Application>
  <PresentationFormat>Widescreen</PresentationFormat>
  <Paragraphs>72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Asap Medium</vt:lpstr>
      <vt:lpstr>Calibri</vt:lpstr>
      <vt:lpstr>Calibri Light</vt:lpstr>
      <vt:lpstr>Calibri,sans-serif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Fedson</dc:creator>
  <cp:lastModifiedBy>Mark Moseley</cp:lastModifiedBy>
  <cp:revision>321</cp:revision>
  <cp:lastPrinted>2018-02-16T05:42:40Z</cp:lastPrinted>
  <dcterms:modified xsi:type="dcterms:W3CDTF">2018-05-24T01:08:06Z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0x010100ED2109635C76CA419ACA7DECB2C2A4CA</vt:lpwstr>
  </property>
</Properties>
</file>